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51435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28600"/>
            <a:ext cx="2194560" cy="365760"/>
          </a:xfrm>
          <a:prstGeom prst="rect">
            <a:avLst/>
          </a:prstGeom>
          <a:noFill/>
        </p:spPr>
        <p:txBody>
          <a:bodyPr wrap="none">
            <a:spAutoFit/>
          </a:bodyPr>
          <a:lstStyle/>
          <a:p>
            <a:r>
              <a:rPr sz="1100" b="1">
                <a:solidFill>
                  <a:srgbClr val="F5A623"/>
                </a:solidFill>
                <a:latin typeface="Calibri"/>
              </a:rPr>
              <a:t>WEEK 5</a:t>
            </a:r>
          </a:p>
        </p:txBody>
      </p:sp>
      <p:sp>
        <p:nvSpPr>
          <p:cNvPr id="6" name="TextBox 5"/>
          <p:cNvSpPr txBox="1"/>
          <p:nvPr/>
        </p:nvSpPr>
        <p:spPr>
          <a:xfrm>
            <a:off x="182880" y="594360"/>
            <a:ext cx="2194560" cy="365760"/>
          </a:xfrm>
          <a:prstGeom prst="rect">
            <a:avLst/>
          </a:prstGeom>
          <a:noFill/>
        </p:spPr>
        <p:txBody>
          <a:bodyPr wrap="none">
            <a:spAutoFit/>
          </a:bodyPr>
          <a:lstStyle/>
          <a:p>
            <a:r>
              <a:rPr sz="1100" b="1">
                <a:solidFill>
                  <a:srgbClr val="A8BEB8"/>
                </a:solidFill>
                <a:latin typeface="Calibri"/>
              </a:rPr>
              <a:t>PM MINDSET</a:t>
            </a:r>
          </a:p>
        </p:txBody>
      </p:sp>
      <p:sp>
        <p:nvSpPr>
          <p:cNvPr id="7" name="TextBox 6"/>
          <p:cNvSpPr txBox="1"/>
          <p:nvPr/>
        </p:nvSpPr>
        <p:spPr>
          <a:xfrm>
            <a:off x="182880" y="914400"/>
            <a:ext cx="2194560" cy="320040"/>
          </a:xfrm>
          <a:prstGeom prst="rect">
            <a:avLst/>
          </a:prstGeom>
          <a:noFill/>
        </p:spPr>
        <p:txBody>
          <a:bodyPr wrap="none">
            <a:spAutoFit/>
          </a:bodyPr>
          <a:lstStyle/>
          <a:p>
            <a:r>
              <a:rPr sz="1100" b="1">
                <a:solidFill>
                  <a:srgbClr val="A8BEB8"/>
                </a:solidFill>
                <a:latin typeface="Calibri"/>
              </a:rPr>
              <a:t>HUDDLE SERIES</a:t>
            </a:r>
          </a:p>
        </p:txBody>
      </p:sp>
      <p:sp>
        <p:nvSpPr>
          <p:cNvPr id="8" name="Rectangle 7"/>
          <p:cNvSpPr/>
          <p:nvPr/>
        </p:nvSpPr>
        <p:spPr>
          <a:xfrm>
            <a:off x="182880" y="14173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82880" y="1554480"/>
            <a:ext cx="2194560" cy="320040"/>
          </a:xfrm>
          <a:prstGeom prst="rect">
            <a:avLst/>
          </a:prstGeom>
          <a:noFill/>
        </p:spPr>
        <p:txBody>
          <a:bodyPr wrap="none">
            <a:spAutoFit/>
          </a:bodyPr>
          <a:lstStyle/>
          <a:p>
            <a:r>
              <a:rPr sz="1100" i="1">
                <a:solidFill>
                  <a:srgbClr val="E8F0ED"/>
                </a:solidFill>
                <a:latin typeface="Calibri"/>
              </a:rPr>
              <a:t>J. Micah Covey</a:t>
            </a:r>
          </a:p>
        </p:txBody>
      </p:sp>
      <p:sp>
        <p:nvSpPr>
          <p:cNvPr id="10" name="TextBox 9"/>
          <p:cNvSpPr txBox="1"/>
          <p:nvPr/>
        </p:nvSpPr>
        <p:spPr>
          <a:xfrm>
            <a:off x="182880" y="1828800"/>
            <a:ext cx="2194560" cy="320040"/>
          </a:xfrm>
          <a:prstGeom prst="rect">
            <a:avLst/>
          </a:prstGeom>
          <a:noFill/>
        </p:spPr>
        <p:txBody>
          <a:bodyPr wrap="none">
            <a:spAutoFit/>
          </a:bodyPr>
          <a:lstStyle/>
          <a:p>
            <a:r>
              <a:rPr sz="900">
                <a:solidFill>
                  <a:srgbClr val="A8BEB8"/>
                </a:solidFill>
                <a:latin typeface="Calibri"/>
              </a:rPr>
              <a:t>Author, Don’t Chase It</a:t>
            </a:r>
          </a:p>
        </p:txBody>
      </p:sp>
      <p:sp>
        <p:nvSpPr>
          <p:cNvPr id="11" name="TextBox 10"/>
          <p:cNvSpPr txBox="1"/>
          <p:nvPr/>
        </p:nvSpPr>
        <p:spPr>
          <a:xfrm>
            <a:off x="182880" y="2103120"/>
            <a:ext cx="2194560" cy="320040"/>
          </a:xfrm>
          <a:prstGeom prst="rect">
            <a:avLst/>
          </a:prstGeom>
          <a:noFill/>
        </p:spPr>
        <p:txBody>
          <a:bodyPr wrap="none">
            <a:spAutoFit/>
          </a:bodyPr>
          <a:lstStyle/>
          <a:p>
            <a:r>
              <a:rPr sz="900">
                <a:solidFill>
                  <a:srgbClr val="A8BEB8"/>
                </a:solidFill>
                <a:latin typeface="Calibri"/>
              </a:rPr>
              <a:t>dontchaseit.com</a:t>
            </a:r>
          </a:p>
        </p:txBody>
      </p:sp>
      <p:sp>
        <p:nvSpPr>
          <p:cNvPr id="12" name="TextBox 11"/>
          <p:cNvSpPr txBox="1"/>
          <p:nvPr/>
        </p:nvSpPr>
        <p:spPr>
          <a:xfrm>
            <a:off x="182880" y="4663440"/>
            <a:ext cx="2194560" cy="320040"/>
          </a:xfrm>
          <a:prstGeom prst="rect">
            <a:avLst/>
          </a:prstGeom>
          <a:noFill/>
        </p:spPr>
        <p:txBody>
          <a:bodyPr wrap="none">
            <a:spAutoFit/>
          </a:bodyPr>
          <a:lstStyle/>
          <a:p>
            <a:r>
              <a:rPr sz="800" b="1">
                <a:solidFill>
                  <a:srgbClr val="009688"/>
                </a:solidFill>
                <a:latin typeface="Calibri"/>
              </a:rPr>
              <a:t>15 MIN HUDDLE</a:t>
            </a:r>
          </a:p>
        </p:txBody>
      </p:sp>
      <p:sp>
        <p:nvSpPr>
          <p:cNvPr id="13" name="Rectangle 12"/>
          <p:cNvSpPr/>
          <p:nvPr/>
        </p:nvSpPr>
        <p:spPr>
          <a:xfrm>
            <a:off x="2788920" y="274320"/>
            <a:ext cx="54864" cy="4572000"/>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063240" y="914400"/>
            <a:ext cx="5760720" cy="2194560"/>
          </a:xfrm>
          <a:prstGeom prst="rect">
            <a:avLst/>
          </a:prstGeom>
          <a:noFill/>
        </p:spPr>
        <p:txBody>
          <a:bodyPr wrap="square">
            <a:spAutoFit/>
          </a:bodyPr>
          <a:lstStyle/>
          <a:p>
            <a:r>
              <a:rPr sz="3000" b="1">
                <a:solidFill>
                  <a:srgbClr val="FFFFFF"/>
                </a:solidFill>
                <a:latin typeface="Cambria"/>
              </a:rPr>
              <a:t>Capture.
Control. Deliver.</a:t>
            </a:r>
          </a:p>
        </p:txBody>
      </p:sp>
      <p:sp>
        <p:nvSpPr>
          <p:cNvPr id="15" name="TextBox 14"/>
          <p:cNvSpPr txBox="1"/>
          <p:nvPr/>
        </p:nvSpPr>
        <p:spPr>
          <a:xfrm>
            <a:off x="3063240" y="3246120"/>
            <a:ext cx="5760720" cy="548640"/>
          </a:xfrm>
          <a:prstGeom prst="rect">
            <a:avLst/>
          </a:prstGeom>
          <a:noFill/>
        </p:spPr>
        <p:txBody>
          <a:bodyPr wrap="square">
            <a:spAutoFit/>
          </a:bodyPr>
          <a:lstStyle/>
          <a:p>
            <a:r>
              <a:rPr sz="1100" i="1">
                <a:solidFill>
                  <a:srgbClr val="A8BEB8"/>
                </a:solidFill>
                <a:latin typeface="Calibri"/>
              </a:rPr>
              <a:t>Scope. Narrative. Field Control. Closeout. The Full Picture.</a:t>
            </a:r>
          </a:p>
        </p:txBody>
      </p:sp>
      <p:sp>
        <p:nvSpPr>
          <p:cNvPr id="16" name="Rectangle 15"/>
          <p:cNvSpPr/>
          <p:nvPr/>
        </p:nvSpPr>
        <p:spPr>
          <a:xfrm>
            <a:off x="3063240" y="3063240"/>
            <a:ext cx="5303520" cy="36576"/>
          </a:xfrm>
          <a:prstGeom prst="rect">
            <a:avLst/>
          </a:prstGeom>
          <a:solidFill>
            <a:srgbClr val="F5A6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063240" y="3931920"/>
            <a:ext cx="5760720" cy="320040"/>
          </a:xfrm>
          <a:prstGeom prst="rect">
            <a:avLst/>
          </a:prstGeom>
          <a:noFill/>
        </p:spPr>
        <p:txBody>
          <a:bodyPr wrap="none">
            <a:spAutoFit/>
          </a:bodyPr>
          <a:lstStyle/>
          <a:p>
            <a:r>
              <a:rPr sz="1000">
                <a:solidFill>
                  <a:srgbClr val="A8BEB8"/>
                </a:solidFill>
                <a:latin typeface="Calibri"/>
              </a:rPr>
              <a:t>15-Minute Daily Huddle  ·  Monday – Friday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1</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MONDAY</a:t>
            </a:r>
          </a:p>
        </p:txBody>
      </p:sp>
      <p:sp>
        <p:nvSpPr>
          <p:cNvPr id="7" name="TextBox 6"/>
          <p:cNvSpPr txBox="1"/>
          <p:nvPr/>
        </p:nvSpPr>
        <p:spPr>
          <a:xfrm>
            <a:off x="182880" y="1005840"/>
            <a:ext cx="2240280" cy="1691640"/>
          </a:xfrm>
          <a:prstGeom prst="rect">
            <a:avLst/>
          </a:prstGeom>
          <a:noFill/>
        </p:spPr>
        <p:txBody>
          <a:bodyPr wrap="square">
            <a:spAutoFit/>
          </a:bodyPr>
          <a:lstStyle/>
          <a:p>
            <a:r>
              <a:rPr sz="2200" b="1">
                <a:solidFill>
                  <a:srgbClr val="FFFFFF"/>
                </a:solidFill>
                <a:latin typeface="Cambria"/>
              </a:rPr>
              <a:t>Capture
the Work</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"You can't deliver what you never fully captured."</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5</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Think of a project where scope wasn't fully captured at the start.
What did it cost you — in time, money, or relationships?</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Capturing the work means owning the scope from day one. Every exclusion, every assumption, every allowance — that's your fence line. The PM who knows exactly what's inside the contract never gets surprised by a scope gap. Fuzzy scope pays out in change orders, disputes, and lost margin.</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Pull your current contract scope today. Identify one assumption or exclusion
that hasn't been communicated to your team or subs. Close that gap.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2</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TUESDAY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Control
the
Narrative</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"If you're not telling the story, someone else is."</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5</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Has a project ever gotten away from you in perception before it got away in reality?
What happened?</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Controlling the narrative means staying ahead of the owner, design team, and your own leadership with clear, consistent communication. Bad news delivered early is a problem. Bad news delivered late is a crisis. Communicate proactively, accurately, and with a path forward every time.</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What's the one thing your owner doesn't know yet that they should?
Decide how you're going to tell them — and when.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3</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WEDNESDAY</a:t>
            </a:r>
          </a:p>
        </p:txBody>
      </p:sp>
      <p:sp>
        <p:nvSpPr>
          <p:cNvPr id="7" name="TextBox 6"/>
          <p:cNvSpPr txBox="1"/>
          <p:nvPr/>
        </p:nvSpPr>
        <p:spPr>
          <a:xfrm>
            <a:off x="182880" y="1005840"/>
            <a:ext cx="2240280" cy="1691640"/>
          </a:xfrm>
          <a:prstGeom prst="rect">
            <a:avLst/>
          </a:prstGeom>
          <a:noFill/>
        </p:spPr>
        <p:txBody>
          <a:bodyPr wrap="square">
            <a:spAutoFit/>
          </a:bodyPr>
          <a:lstStyle/>
          <a:p>
            <a:r>
              <a:rPr sz="2200" b="1">
                <a:solidFill>
                  <a:srgbClr val="FFFFFF"/>
                </a:solidFill>
                <a:latin typeface="Cambria"/>
              </a:rPr>
              <a:t>Control
the Field</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"What you don't inspect, you don't control."</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5</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When was the last time you walked the job with fresh eyes —
not to fight fires, but to see what's actually happening?</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Field control is the difference between a PM and a paper manager. Lookaheads and RFI logs don't tell you what a jobsite walk does. The PM who is physically present — sees the work, talks to the foreman, notices what's off before it's wrong — controls quality, safety, and pace in a way no report can replicate.</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Schedule a focused jobsite walk this week with no agenda except observation.
No fires to fight. Just see what's there.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4</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THURSDAY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Deliver
to the
Standard</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"Substantial completion is not the finish line. Closeout is."</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5</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How many projects have you seen drag past substantial completion?
What caused the delay?</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Delivering to the standard means finishing — not mostly finishing. Punch lists closed, commissioning complete, O&amp;Ms submitted, training done, CO in hand. The PM who treats closeout with the same urgency as the critical path protects retention, the owner relationship, and the team's reputation for the next job.</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Where does your current project stand on closeout readiness?
Pick one item that's been sitting. Move it today.</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5</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FRIDAY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Capture.
Control.
Deliver.</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"This is the standard. Hold it."</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5</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What's the one thing from this five-week series
that will change how you show up on your next project?</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ROUND TABLE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Did you close a scope gap? Did you get ahead of a hard conversation with your owner?
Did you walk the field with fresh eyes? Did you move a closeout item?
What did you build this month?</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CLOSE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Five weeks. Mindset. Budget. Ownership. Compliance. Delivery.
That's the full picture. Now go be that — every day, on every project.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Don’t Chase It — Huddle Deck</dc:title>
  <dc:subject/>
  <dc:creator>J. Micah Covey</dc:creator>
  <cp:keywords/>
  <dc:description>generated using python-pptx</dc:description>
  <cp:lastModifiedBy>J. Micah Covey</cp:lastModifiedBy>
  <cp:revision>1</cp:revision>
  <dcterms:created xsi:type="dcterms:W3CDTF">2013-01-27T09:14:16Z</dcterms:created>
  <dcterms:modified xsi:type="dcterms:W3CDTF">2013-01-27T09:15:58Z</dcterms:modified>
  <cp:category/>
</cp:coreProperties>
</file>