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WEEK 8</a:t>
            </a:r>
          </a:p>
        </p:txBody>
      </p:sp>
      <p:sp>
        <p:nvSpPr>
          <p:cNvPr id="6" name="TextBox 5"/>
          <p:cNvSpPr txBox="1"/>
          <p:nvPr/>
        </p:nvSpPr>
        <p:spPr>
          <a:xfrm>
            <a:off x="182880" y="530352"/>
            <a:ext cx="2194560" cy="365760"/>
          </a:xfrm>
          <a:prstGeom prst="rect">
            <a:avLst/>
          </a:prstGeom>
          <a:noFill/>
        </p:spPr>
        <p:txBody>
          <a:bodyPr wrap="none">
            <a:spAutoFit/>
          </a:bodyPr>
          <a:lstStyle/>
          <a:p>
            <a:r>
              <a:rPr sz="1100" b="1" i="0">
                <a:solidFill>
                  <a:srgbClr val="A8BEB8"/>
                </a:solidFill>
                <a:latin typeface="Calibri"/>
              </a:rPr>
              <a:t>PM MINDSET</a:t>
            </a:r>
          </a:p>
        </p:txBody>
      </p:sp>
      <p:sp>
        <p:nvSpPr>
          <p:cNvPr id="7" name="TextBox 6"/>
          <p:cNvSpPr txBox="1"/>
          <p:nvPr/>
        </p:nvSpPr>
        <p:spPr>
          <a:xfrm>
            <a:off x="182880" y="841248"/>
            <a:ext cx="2194560" cy="365760"/>
          </a:xfrm>
          <a:prstGeom prst="rect">
            <a:avLst/>
          </a:prstGeom>
          <a:noFill/>
        </p:spPr>
        <p:txBody>
          <a:bodyPr wrap="none">
            <a:spAutoFit/>
          </a:bodyPr>
          <a:lstStyle/>
          <a:p>
            <a:r>
              <a:rPr sz="1100" b="1" i="0">
                <a:solidFill>
                  <a:srgbClr val="A8BEB8"/>
                </a:solidFill>
                <a:latin typeface="Calibri"/>
              </a:rPr>
              <a:t>HUDDLE SERIES</a:t>
            </a:r>
          </a:p>
        </p:txBody>
      </p:sp>
      <p:sp>
        <p:nvSpPr>
          <p:cNvPr id="8" name="Rectangle 7"/>
          <p:cNvSpPr/>
          <p:nvPr/>
        </p:nvSpPr>
        <p:spPr>
          <a:xfrm>
            <a:off x="182880" y="132588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1463040"/>
            <a:ext cx="2240280" cy="320040"/>
          </a:xfrm>
          <a:prstGeom prst="rect">
            <a:avLst/>
          </a:prstGeom>
          <a:noFill/>
        </p:spPr>
        <p:txBody>
          <a:bodyPr wrap="none">
            <a:spAutoFit/>
          </a:bodyPr>
          <a:lstStyle/>
          <a:p>
            <a:r>
              <a:rPr sz="1100" b="0" i="1">
                <a:solidFill>
                  <a:srgbClr val="E8F0ED"/>
                </a:solidFill>
                <a:latin typeface="Calibri"/>
              </a:rPr>
              <a:t>J. Micah Covey</a:t>
            </a:r>
          </a:p>
        </p:txBody>
      </p:sp>
      <p:sp>
        <p:nvSpPr>
          <p:cNvPr id="10" name="TextBox 9"/>
          <p:cNvSpPr txBox="1"/>
          <p:nvPr/>
        </p:nvSpPr>
        <p:spPr>
          <a:xfrm>
            <a:off x="182880" y="1764792"/>
            <a:ext cx="2194560" cy="320040"/>
          </a:xfrm>
          <a:prstGeom prst="rect">
            <a:avLst/>
          </a:prstGeom>
          <a:noFill/>
        </p:spPr>
        <p:txBody>
          <a:bodyPr wrap="none">
            <a:spAutoFit/>
          </a:bodyPr>
          <a:lstStyle/>
          <a:p>
            <a:r>
              <a:rPr sz="900" b="0" i="0">
                <a:solidFill>
                  <a:srgbClr val="A8BEB8"/>
                </a:solidFill>
                <a:latin typeface="Calibri"/>
              </a:rPr>
              <a:t>Author, Don’t Chase It</a:t>
            </a:r>
          </a:p>
        </p:txBody>
      </p:sp>
      <p:sp>
        <p:nvSpPr>
          <p:cNvPr id="11" name="TextBox 10"/>
          <p:cNvSpPr txBox="1"/>
          <p:nvPr/>
        </p:nvSpPr>
        <p:spPr>
          <a:xfrm>
            <a:off x="182880" y="2039112"/>
            <a:ext cx="2194560" cy="320040"/>
          </a:xfrm>
          <a:prstGeom prst="rect">
            <a:avLst/>
          </a:prstGeom>
          <a:noFill/>
        </p:spPr>
        <p:txBody>
          <a:bodyPr wrap="none">
            <a:spAutoFit/>
          </a:bodyPr>
          <a:lstStyle/>
          <a:p>
            <a:r>
              <a:rPr sz="900" b="0" i="0">
                <a:solidFill>
                  <a:srgbClr val="A8BEB8"/>
                </a:solidFill>
                <a:latin typeface="Calibri"/>
              </a:rPr>
              <a:t>dontchaseit.com</a:t>
            </a:r>
          </a:p>
        </p:txBody>
      </p:sp>
      <p:sp>
        <p:nvSpPr>
          <p:cNvPr id="12" name="TextBox 11"/>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a:t>
            </a:r>
          </a:p>
        </p:txBody>
      </p:sp>
      <p:sp>
        <p:nvSpPr>
          <p:cNvPr id="13" name="Rectangle 12"/>
          <p:cNvSpPr/>
          <p:nvPr/>
        </p:nvSpPr>
        <p:spPr>
          <a:xfrm>
            <a:off x="2788920" y="0"/>
            <a:ext cx="54864" cy="5143500"/>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063240" y="822960"/>
            <a:ext cx="5760720" cy="1828800"/>
          </a:xfrm>
          <a:prstGeom prst="rect">
            <a:avLst/>
          </a:prstGeom>
          <a:noFill/>
        </p:spPr>
        <p:txBody>
          <a:bodyPr wrap="square">
            <a:spAutoFit/>
          </a:bodyPr>
          <a:lstStyle/>
          <a:p>
            <a:r>
              <a:rPr sz="3600" b="1">
                <a:solidFill>
                  <a:srgbClr val="FFFFFF"/>
                </a:solidFill>
                <a:latin typeface="Cambria"/>
              </a:rPr>
              <a:t>Write It Right.
Protect the Project.</a:t>
            </a:r>
          </a:p>
        </p:txBody>
      </p:sp>
      <p:sp>
        <p:nvSpPr>
          <p:cNvPr id="15" name="Rectangle 14"/>
          <p:cNvSpPr/>
          <p:nvPr/>
        </p:nvSpPr>
        <p:spPr>
          <a:xfrm>
            <a:off x="3063240" y="2926080"/>
            <a:ext cx="5303520" cy="36576"/>
          </a:xfrm>
          <a:prstGeom prst="rect">
            <a:avLst/>
          </a:prstGeom>
          <a:solidFill>
            <a:srgbClr val="F5A62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063240" y="3063240"/>
            <a:ext cx="5760720" cy="548640"/>
          </a:xfrm>
          <a:prstGeom prst="rect">
            <a:avLst/>
          </a:prstGeom>
          <a:noFill/>
        </p:spPr>
        <p:txBody>
          <a:bodyPr wrap="square">
            <a:spAutoFit/>
          </a:bodyPr>
          <a:lstStyle/>
          <a:p>
            <a:r>
              <a:rPr sz="1000" b="0" i="1">
                <a:solidFill>
                  <a:srgbClr val="A8BEB8"/>
                </a:solidFill>
                <a:latin typeface="Calibri"/>
              </a:rPr>
              <a:t>CSI Structure · White Space · Scope Gaps · Three-Way Handoff · Integration</a:t>
            </a:r>
          </a:p>
        </p:txBody>
      </p:sp>
      <p:sp>
        <p:nvSpPr>
          <p:cNvPr id="17" name="TextBox 16"/>
          <p:cNvSpPr txBox="1"/>
          <p:nvPr/>
        </p:nvSpPr>
        <p:spPr>
          <a:xfrm>
            <a:off x="3063240" y="3840480"/>
            <a:ext cx="5760720" cy="320040"/>
          </a:xfrm>
          <a:prstGeom prst="rect">
            <a:avLst/>
          </a:prstGeom>
          <a:noFill/>
        </p:spPr>
        <p:txBody>
          <a:bodyPr wrap="none">
            <a:spAutoFit/>
          </a:bodyPr>
          <a:lstStyle/>
          <a:p>
            <a:r>
              <a:rPr sz="1000" b="0" i="0">
                <a:solidFill>
                  <a:srgbClr val="A8BEB8"/>
                </a:solidFill>
                <a:latin typeface="Calibri"/>
              </a:rPr>
              <a:t>15-Minute Daily Huddle  ·  Monday – Friday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1</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MONDAY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CSI as
Your
Framework</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"If it's not in a division, it's not in the scope."</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8</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Think of a project where scope was vague at the start.
Where did the first dispute show up — and what division was it in?</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CSI MasterFormat through Division 48 is the most defensible scope structure you have. A scope written by division forces specificity. Div 01 sets the rules. Divisions 02–48 define the work. The divisions themselves carry assumed inclusions — your job is to know what each division already gives you before you write a single word.</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Pull one current PWO scope. Does it reference CSI divisions?
If not — rewrite the most ambiguous section using the correct division number today.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2</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TUESDAY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Write Only
What CSI
Doesn't Say</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"CSI already wrote most of your scope. Know where it stops."</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8</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Has a sub ever told you something wasn't in their scope that you were certain you'd captured?
What did your Exhibit A say — and what did CSI say about that division?</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Every CSI division carries assumed inclusions by definition. You are not restating what CSI already defines — and you are not writing exclusions, because exclusions undermine the implied coverage each division provides. You are only writing additions for the white space between division boundaries that CSI doesn't explicitly assign. Know what each division gives you, so you only write what it doesn't.</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Pick one division on a current PWO. Read the CSI definition. Find one item your scope already states that CSI covers — and one item in the white space that isn't captured. Write the addition only.</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3</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WEDNESDAY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Managing
the White
Space</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"The ambiguity between divisions is a tool. Know how to use it."</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8</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What's a scope item that fell through the cracks on a project?
How did you find out — and which division boundary did it live on?</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The white space between CSI divisions is intentional — it's a buffer, not a flaw. Your job is not to eliminate that ambiguity by over-defining every interface. It's to know where it lives and manage it proactively. The dangerous gaps are at division interfaces you haven't read side by side: where Div 22 ends and Div 23 begins, where Div 09 finishes and Div 10 starts, where Div 26 and Div 27 meet. Read those boundaries before the field finds them.</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Pick two adjacent PWOs. Read their scopes back to back and identify the interface.
Is the white space workable — or does it need a written addition? Make the call today.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4</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THURSDAY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The
Three-Way
Handoff</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"The scope your sub interprets differently is already a change order."</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8</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When did you last sit in a room with your superintendent and your subcontractor
and walk the Exhibit A together before work started?</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FOCUS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The scope handoff is not an email. It is a meeting — PM, superintendent, and subcontractor in the same room — walking the Exhibit A division by division. The most important conversation is between your super and the sub. If they have different understandings of where a CSI division ends and the white space begins, that disagreement becomes a change order claim at the worst possible moment. Get that conversation on the table before mobilization.</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CHALLENGE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Schedule a scope handoff meeting on your most active PWO with your superintendent and the subcontractor. Before the meeting — identify the three division interfaces with the most white space. Those are your agenda.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42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0" cy="514350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0"/>
            <a:ext cx="2560320" cy="73152"/>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82880" y="201168"/>
            <a:ext cx="2194560" cy="347472"/>
          </a:xfrm>
          <a:prstGeom prst="rect">
            <a:avLst/>
          </a:prstGeom>
          <a:noFill/>
        </p:spPr>
        <p:txBody>
          <a:bodyPr wrap="none">
            <a:spAutoFit/>
          </a:bodyPr>
          <a:lstStyle/>
          <a:p>
            <a:r>
              <a:rPr sz="1000" b="1" i="0">
                <a:solidFill>
                  <a:srgbClr val="F5A623"/>
                </a:solidFill>
                <a:latin typeface="Calibri"/>
              </a:rPr>
              <a:t>DAY 5</a:t>
            </a:r>
          </a:p>
        </p:txBody>
      </p:sp>
      <p:sp>
        <p:nvSpPr>
          <p:cNvPr id="6" name="TextBox 5"/>
          <p:cNvSpPr txBox="1"/>
          <p:nvPr/>
        </p:nvSpPr>
        <p:spPr>
          <a:xfrm>
            <a:off x="182880" y="530352"/>
            <a:ext cx="2194560" cy="365760"/>
          </a:xfrm>
          <a:prstGeom prst="rect">
            <a:avLst/>
          </a:prstGeom>
          <a:noFill/>
        </p:spPr>
        <p:txBody>
          <a:bodyPr wrap="none">
            <a:spAutoFit/>
          </a:bodyPr>
          <a:lstStyle/>
          <a:p>
            <a:r>
              <a:rPr sz="1300" b="1" i="0">
                <a:solidFill>
                  <a:srgbClr val="A8BEB8"/>
                </a:solidFill>
                <a:latin typeface="Calibri"/>
              </a:rPr>
              <a:t>FRIDAY</a:t>
            </a:r>
          </a:p>
        </p:txBody>
      </p:sp>
      <p:sp>
        <p:nvSpPr>
          <p:cNvPr id="7" name="TextBox 6"/>
          <p:cNvSpPr txBox="1"/>
          <p:nvPr/>
        </p:nvSpPr>
        <p:spPr>
          <a:xfrm>
            <a:off x="182880" y="1005840"/>
            <a:ext cx="2240280" cy="1691640"/>
          </a:xfrm>
          <a:prstGeom prst="rect">
            <a:avLst/>
          </a:prstGeom>
          <a:noFill/>
        </p:spPr>
        <p:txBody>
          <a:bodyPr wrap="square">
            <a:spAutoFit/>
          </a:bodyPr>
          <a:lstStyle/>
          <a:p>
            <a:r>
              <a:rPr sz="1900" b="1">
                <a:solidFill>
                  <a:srgbClr val="FFFFFF"/>
                </a:solidFill>
                <a:latin typeface="Cambria"/>
              </a:rPr>
              <a:t>The Scope
Is the
Project</a:t>
            </a:r>
          </a:p>
        </p:txBody>
      </p:sp>
      <p:sp>
        <p:nvSpPr>
          <p:cNvPr id="8" name="Rectangle 7"/>
          <p:cNvSpPr/>
          <p:nvPr/>
        </p:nvSpPr>
        <p:spPr>
          <a:xfrm>
            <a:off x="182880" y="2788920"/>
            <a:ext cx="1828800" cy="36576"/>
          </a:xfrm>
          <a:prstGeom prst="rect">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64592" y="2907792"/>
            <a:ext cx="2240280" cy="1005840"/>
          </a:xfrm>
          <a:prstGeom prst="rect">
            <a:avLst/>
          </a:prstGeom>
          <a:noFill/>
        </p:spPr>
        <p:txBody>
          <a:bodyPr wrap="square">
            <a:spAutoFit/>
          </a:bodyPr>
          <a:lstStyle/>
          <a:p>
            <a:r>
              <a:rPr sz="900" b="0" i="1">
                <a:solidFill>
                  <a:srgbClr val="A8BEB8"/>
                </a:solidFill>
                <a:latin typeface="Calibri"/>
              </a:rPr>
              <a:t>"The contract you write today is the project you manage tomorrow."</a:t>
            </a:r>
          </a:p>
        </p:txBody>
      </p:sp>
      <p:sp>
        <p:nvSpPr>
          <p:cNvPr id="10" name="TextBox 9"/>
          <p:cNvSpPr txBox="1"/>
          <p:nvPr/>
        </p:nvSpPr>
        <p:spPr>
          <a:xfrm>
            <a:off x="182880" y="4663440"/>
            <a:ext cx="2194560" cy="320040"/>
          </a:xfrm>
          <a:prstGeom prst="rect">
            <a:avLst/>
          </a:prstGeom>
          <a:noFill/>
        </p:spPr>
        <p:txBody>
          <a:bodyPr wrap="none">
            <a:spAutoFit/>
          </a:bodyPr>
          <a:lstStyle/>
          <a:p>
            <a:r>
              <a:rPr sz="800" b="1" i="0">
                <a:solidFill>
                  <a:srgbClr val="009688"/>
                </a:solidFill>
                <a:latin typeface="Calibri"/>
              </a:rPr>
              <a:t>15 MIN HUDDLE  |  WEEK 8</a:t>
            </a:r>
          </a:p>
        </p:txBody>
      </p:sp>
      <p:sp>
        <p:nvSpPr>
          <p:cNvPr id="11" name="Rectangle 10"/>
          <p:cNvSpPr/>
          <p:nvPr/>
        </p:nvSpPr>
        <p:spPr>
          <a:xfrm>
            <a:off x="2788920" y="274320"/>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53512" y="749808"/>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136392" y="347472"/>
            <a:ext cx="5577840" cy="320040"/>
          </a:xfrm>
          <a:prstGeom prst="rect">
            <a:avLst/>
          </a:prstGeom>
          <a:noFill/>
        </p:spPr>
        <p:txBody>
          <a:bodyPr wrap="none">
            <a:spAutoFit/>
          </a:bodyPr>
          <a:lstStyle/>
          <a:p>
            <a:r>
              <a:rPr sz="900" b="1">
                <a:solidFill>
                  <a:srgbClr val="009688"/>
                </a:solidFill>
                <a:latin typeface="Calibri"/>
              </a:rPr>
              <a:t>OPEN  2 min</a:t>
            </a:r>
          </a:p>
        </p:txBody>
      </p:sp>
      <p:sp>
        <p:nvSpPr>
          <p:cNvPr id="14" name="TextBox 13"/>
          <p:cNvSpPr txBox="1"/>
          <p:nvPr/>
        </p:nvSpPr>
        <p:spPr>
          <a:xfrm>
            <a:off x="3136392" y="658368"/>
            <a:ext cx="5532120" cy="896112"/>
          </a:xfrm>
          <a:prstGeom prst="rect">
            <a:avLst/>
          </a:prstGeom>
          <a:noFill/>
        </p:spPr>
        <p:txBody>
          <a:bodyPr wrap="square">
            <a:spAutoFit/>
          </a:bodyPr>
          <a:lstStyle/>
          <a:p>
            <a:r>
              <a:rPr sz="1150">
                <a:solidFill>
                  <a:srgbClr val="E8F0ED"/>
                </a:solidFill>
                <a:latin typeface="Calibri"/>
              </a:rPr>
              <a:t>What's one thing from this week that changes how you'll write
the next Exhibit A you touch?</a:t>
            </a:r>
          </a:p>
        </p:txBody>
      </p:sp>
      <p:sp>
        <p:nvSpPr>
          <p:cNvPr id="15" name="Rectangle 14"/>
          <p:cNvSpPr/>
          <p:nvPr/>
        </p:nvSpPr>
        <p:spPr>
          <a:xfrm>
            <a:off x="2788920" y="1755648"/>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2953512" y="2231136"/>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3136392" y="1828800"/>
            <a:ext cx="5577840" cy="320040"/>
          </a:xfrm>
          <a:prstGeom prst="rect">
            <a:avLst/>
          </a:prstGeom>
          <a:noFill/>
        </p:spPr>
        <p:txBody>
          <a:bodyPr wrap="none">
            <a:spAutoFit/>
          </a:bodyPr>
          <a:lstStyle/>
          <a:p>
            <a:r>
              <a:rPr sz="900" b="1">
                <a:solidFill>
                  <a:srgbClr val="009688"/>
                </a:solidFill>
                <a:latin typeface="Calibri"/>
              </a:rPr>
              <a:t>ROUND TABLE  8 min</a:t>
            </a:r>
          </a:p>
        </p:txBody>
      </p:sp>
      <p:sp>
        <p:nvSpPr>
          <p:cNvPr id="18" name="TextBox 17"/>
          <p:cNvSpPr txBox="1"/>
          <p:nvPr/>
        </p:nvSpPr>
        <p:spPr>
          <a:xfrm>
            <a:off x="3136392" y="2139696"/>
            <a:ext cx="5532120" cy="896112"/>
          </a:xfrm>
          <a:prstGeom prst="rect">
            <a:avLst/>
          </a:prstGeom>
          <a:noFill/>
        </p:spPr>
        <p:txBody>
          <a:bodyPr wrap="square">
            <a:spAutoFit/>
          </a:bodyPr>
          <a:lstStyle/>
          <a:p>
            <a:r>
              <a:rPr sz="1150">
                <a:solidFill>
                  <a:srgbClr val="E8F0ED"/>
                </a:solidFill>
                <a:latin typeface="Calibri"/>
              </a:rPr>
              <a:t>Did you find a scope written in paragraphs instead of by CSI division? Did you identify something CSI already covered — and something in the white space that wasn't captured? Did you find a division interface that needed a written addition? Did you have the three-way scope handoff?</a:t>
            </a:r>
          </a:p>
        </p:txBody>
      </p:sp>
      <p:sp>
        <p:nvSpPr>
          <p:cNvPr id="19" name="Rectangle 18"/>
          <p:cNvSpPr/>
          <p:nvPr/>
        </p:nvSpPr>
        <p:spPr>
          <a:xfrm>
            <a:off x="2788920" y="3236976"/>
            <a:ext cx="6035040" cy="1325880"/>
          </a:xfrm>
          <a:prstGeom prst="rect">
            <a:avLst/>
          </a:prstGeom>
          <a:solidFill>
            <a:srgbClr val="1E35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Oval 19"/>
          <p:cNvSpPr/>
          <p:nvPr/>
        </p:nvSpPr>
        <p:spPr>
          <a:xfrm>
            <a:off x="2953512" y="3712464"/>
            <a:ext cx="109728" cy="109728"/>
          </a:xfrm>
          <a:prstGeom prst="ellipse">
            <a:avLst/>
          </a:prstGeom>
          <a:solidFill>
            <a:srgbClr val="0096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136392" y="3310128"/>
            <a:ext cx="5577840" cy="320040"/>
          </a:xfrm>
          <a:prstGeom prst="rect">
            <a:avLst/>
          </a:prstGeom>
          <a:noFill/>
        </p:spPr>
        <p:txBody>
          <a:bodyPr wrap="none">
            <a:spAutoFit/>
          </a:bodyPr>
          <a:lstStyle/>
          <a:p>
            <a:r>
              <a:rPr sz="900" b="1">
                <a:solidFill>
                  <a:srgbClr val="009688"/>
                </a:solidFill>
                <a:latin typeface="Calibri"/>
              </a:rPr>
              <a:t>CLOSE  5 min</a:t>
            </a:r>
          </a:p>
        </p:txBody>
      </p:sp>
      <p:sp>
        <p:nvSpPr>
          <p:cNvPr id="22" name="TextBox 21"/>
          <p:cNvSpPr txBox="1"/>
          <p:nvPr/>
        </p:nvSpPr>
        <p:spPr>
          <a:xfrm>
            <a:off x="3136392" y="3621024"/>
            <a:ext cx="5532120" cy="896112"/>
          </a:xfrm>
          <a:prstGeom prst="rect">
            <a:avLst/>
          </a:prstGeom>
          <a:noFill/>
        </p:spPr>
        <p:txBody>
          <a:bodyPr wrap="square">
            <a:spAutoFit/>
          </a:bodyPr>
          <a:lstStyle/>
          <a:p>
            <a:r>
              <a:rPr sz="1150">
                <a:solidFill>
                  <a:srgbClr val="E8F0ED"/>
                </a:solidFill>
                <a:latin typeface="Calibri"/>
              </a:rPr>
              <a:t>CSI gives you the structure and the assumed inclusions. Your job is to know where CSI stops — and write only what it doesn't already say.
That's what separates a PM who manages scope from one who chases 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Don’t Chase It — Huddle Deck</dc:title>
  <dc:subject/>
  <dc:creator>J. Micah Covey</dc:creator>
  <cp:keywords/>
  <dc:description>generated using python-pptx</dc:description>
  <cp:lastModifiedBy>J. Micah Covey</cp:lastModifiedBy>
  <cp:revision>1</cp:revision>
  <dcterms:created xsi:type="dcterms:W3CDTF">2013-01-27T09:14:16Z</dcterms:created>
  <dcterms:modified xsi:type="dcterms:W3CDTF">2013-01-27T09:15:58Z</dcterms:modified>
  <cp:category/>
</cp:coreProperties>
</file>