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WEEK 9</a:t>
            </a:r>
          </a:p>
        </p:txBody>
      </p:sp>
      <p:sp>
        <p:nvSpPr>
          <p:cNvPr id="6" name="TextBox 5"/>
          <p:cNvSpPr txBox="1"/>
          <p:nvPr/>
        </p:nvSpPr>
        <p:spPr>
          <a:xfrm>
            <a:off x="182880" y="530352"/>
            <a:ext cx="2194560" cy="365760"/>
          </a:xfrm>
          <a:prstGeom prst="rect">
            <a:avLst/>
          </a:prstGeom>
          <a:noFill/>
        </p:spPr>
        <p:txBody>
          <a:bodyPr wrap="none">
            <a:spAutoFit/>
          </a:bodyPr>
          <a:lstStyle/>
          <a:p>
            <a:r>
              <a:rPr sz="1100" b="1" i="0">
                <a:solidFill>
                  <a:srgbClr val="A8BEB8"/>
                </a:solidFill>
                <a:latin typeface="Calibri"/>
              </a:rPr>
              <a:t>PM MINDSET</a:t>
            </a:r>
          </a:p>
        </p:txBody>
      </p:sp>
      <p:sp>
        <p:nvSpPr>
          <p:cNvPr id="7" name="TextBox 6"/>
          <p:cNvSpPr txBox="1"/>
          <p:nvPr/>
        </p:nvSpPr>
        <p:spPr>
          <a:xfrm>
            <a:off x="182880" y="841248"/>
            <a:ext cx="2194560" cy="365760"/>
          </a:xfrm>
          <a:prstGeom prst="rect">
            <a:avLst/>
          </a:prstGeom>
          <a:noFill/>
        </p:spPr>
        <p:txBody>
          <a:bodyPr wrap="none">
            <a:spAutoFit/>
          </a:bodyPr>
          <a:lstStyle/>
          <a:p>
            <a:r>
              <a:rPr sz="1100" b="1" i="0">
                <a:solidFill>
                  <a:srgbClr val="A8BEB8"/>
                </a:solidFill>
                <a:latin typeface="Calibri"/>
              </a:rPr>
              <a:t>HUDDLE SERIES</a:t>
            </a:r>
          </a:p>
        </p:txBody>
      </p:sp>
      <p:sp>
        <p:nvSpPr>
          <p:cNvPr id="8" name="Rectangle 7"/>
          <p:cNvSpPr/>
          <p:nvPr/>
        </p:nvSpPr>
        <p:spPr>
          <a:xfrm>
            <a:off x="182880" y="132588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1463040"/>
            <a:ext cx="2240280" cy="320040"/>
          </a:xfrm>
          <a:prstGeom prst="rect">
            <a:avLst/>
          </a:prstGeom>
          <a:noFill/>
        </p:spPr>
        <p:txBody>
          <a:bodyPr wrap="none">
            <a:spAutoFit/>
          </a:bodyPr>
          <a:lstStyle/>
          <a:p>
            <a:r>
              <a:rPr sz="1100" b="0" i="1">
                <a:solidFill>
                  <a:srgbClr val="E8F0ED"/>
                </a:solidFill>
                <a:latin typeface="Calibri"/>
              </a:rPr>
              <a:t>J. Micah Covey</a:t>
            </a:r>
          </a:p>
        </p:txBody>
      </p:sp>
      <p:sp>
        <p:nvSpPr>
          <p:cNvPr id="10" name="TextBox 9"/>
          <p:cNvSpPr txBox="1"/>
          <p:nvPr/>
        </p:nvSpPr>
        <p:spPr>
          <a:xfrm>
            <a:off x="182880" y="1764792"/>
            <a:ext cx="2194560" cy="320040"/>
          </a:xfrm>
          <a:prstGeom prst="rect">
            <a:avLst/>
          </a:prstGeom>
          <a:noFill/>
        </p:spPr>
        <p:txBody>
          <a:bodyPr wrap="none">
            <a:spAutoFit/>
          </a:bodyPr>
          <a:lstStyle/>
          <a:p>
            <a:r>
              <a:rPr sz="900" b="0" i="0">
                <a:solidFill>
                  <a:srgbClr val="A8BEB8"/>
                </a:solidFill>
                <a:latin typeface="Calibri"/>
              </a:rPr>
              <a:t>Author, Don’t Chase It</a:t>
            </a:r>
          </a:p>
        </p:txBody>
      </p:sp>
      <p:sp>
        <p:nvSpPr>
          <p:cNvPr id="11" name="TextBox 10"/>
          <p:cNvSpPr txBox="1"/>
          <p:nvPr/>
        </p:nvSpPr>
        <p:spPr>
          <a:xfrm>
            <a:off x="182880" y="2039112"/>
            <a:ext cx="2194560" cy="320040"/>
          </a:xfrm>
          <a:prstGeom prst="rect">
            <a:avLst/>
          </a:prstGeom>
          <a:noFill/>
        </p:spPr>
        <p:txBody>
          <a:bodyPr wrap="none">
            <a:spAutoFit/>
          </a:bodyPr>
          <a:lstStyle/>
          <a:p>
            <a:r>
              <a:rPr sz="900" b="0" i="0">
                <a:solidFill>
                  <a:srgbClr val="A8BEB8"/>
                </a:solidFill>
                <a:latin typeface="Calibri"/>
              </a:rPr>
              <a:t>dontchaseit.com</a:t>
            </a:r>
          </a:p>
        </p:txBody>
      </p:sp>
      <p:sp>
        <p:nvSpPr>
          <p:cNvPr id="12" name="TextBox 11"/>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a:t>
            </a:r>
          </a:p>
        </p:txBody>
      </p:sp>
      <p:sp>
        <p:nvSpPr>
          <p:cNvPr id="13" name="Rectangle 12"/>
          <p:cNvSpPr/>
          <p:nvPr/>
        </p:nvSpPr>
        <p:spPr>
          <a:xfrm>
            <a:off x="2788920" y="0"/>
            <a:ext cx="54864" cy="5143500"/>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063240" y="777240"/>
            <a:ext cx="5760720" cy="2011680"/>
          </a:xfrm>
          <a:prstGeom prst="rect">
            <a:avLst/>
          </a:prstGeom>
          <a:noFill/>
        </p:spPr>
        <p:txBody>
          <a:bodyPr wrap="square">
            <a:spAutoFit/>
          </a:bodyPr>
          <a:lstStyle/>
          <a:p>
            <a:r>
              <a:rPr sz="3600" b="1">
                <a:solidFill>
                  <a:srgbClr val="FFFFFF"/>
                </a:solidFill>
                <a:latin typeface="Cambria"/>
              </a:rPr>
              <a:t>Don't Leave the
Door Unlocked.</a:t>
            </a:r>
          </a:p>
        </p:txBody>
      </p:sp>
      <p:sp>
        <p:nvSpPr>
          <p:cNvPr id="15" name="Rectangle 14"/>
          <p:cNvSpPr/>
          <p:nvPr/>
        </p:nvSpPr>
        <p:spPr>
          <a:xfrm>
            <a:off x="3063240" y="2926080"/>
            <a:ext cx="5303520" cy="36576"/>
          </a:xfrm>
          <a:prstGeom prst="rect">
            <a:avLst/>
          </a:prstGeom>
          <a:solidFill>
            <a:srgbClr val="F5A6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063240" y="3063240"/>
            <a:ext cx="5760720" cy="548640"/>
          </a:xfrm>
          <a:prstGeom prst="rect">
            <a:avLst/>
          </a:prstGeom>
          <a:noFill/>
        </p:spPr>
        <p:txBody>
          <a:bodyPr wrap="square">
            <a:spAutoFit/>
          </a:bodyPr>
          <a:lstStyle/>
          <a:p>
            <a:r>
              <a:rPr sz="1000" b="0" i="1">
                <a:solidFill>
                  <a:srgbClr val="A8BEB8"/>
                </a:solidFill>
                <a:latin typeface="Calibri"/>
              </a:rPr>
              <a:t>RFIs · Submittal Denial · Substitutions · Proactive Management · Cumulative Effect</a:t>
            </a:r>
          </a:p>
        </p:txBody>
      </p:sp>
      <p:sp>
        <p:nvSpPr>
          <p:cNvPr id="17" name="TextBox 16"/>
          <p:cNvSpPr txBox="1"/>
          <p:nvPr/>
        </p:nvSpPr>
        <p:spPr>
          <a:xfrm>
            <a:off x="3063240" y="3840480"/>
            <a:ext cx="5760720" cy="320040"/>
          </a:xfrm>
          <a:prstGeom prst="rect">
            <a:avLst/>
          </a:prstGeom>
          <a:noFill/>
        </p:spPr>
        <p:txBody>
          <a:bodyPr wrap="none">
            <a:spAutoFit/>
          </a:bodyPr>
          <a:lstStyle/>
          <a:p>
            <a:r>
              <a:rPr sz="1000" b="0" i="0">
                <a:solidFill>
                  <a:srgbClr val="A8BEB8"/>
                </a:solidFill>
                <a:latin typeface="Calibri"/>
              </a:rPr>
              <a:t>15-Minute Daily Huddle  ·  Monday – Friday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1</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MONDAY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RFIs as
Claim
Vehicles</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"An RFI is not just a question. In the wrong hands it's a claim."</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9</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Think of an RFI on a recent project that turned into a change order.
What was in the response that opened the door?</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A sub who asks the right RFI, gets a response that changes their means and methods or extends their timeline, and documents it properly has just created a change order. Your exposure lives in three places: how long you take to respond, what the response says, and what it implies. A late response is a delay claim. A response that redirects work is a scope change. A response that contradicts the drawings is an errors and omissions exposure. Own the RFI log — every open item is a clock running against you.</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Pull your current RFI log. Find the oldest open item.
How many days has it been open — and who is it waiting on? Move it today.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2</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TUESDAY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Submittal
Denial &amp;
Exposure</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"When you reject a submittal, you may be creating a compensable event."</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9</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Has a submittal rejection ever created a procurement delay on one of your projects?
Did the sub claim time or cost because of it?</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When you reject a submittal, the language you use and the basis you cite matters as much as the decision itself. A rejection without a specific contract or code basis is an invitation to dispute. A review cycle that runs past the contract-required turnaround creates a delay claim regardless of the rejection outcome. And if the spec allows the product and your architect rejects it on preference, the owner may own that cost. You don't just track the submittal log — you own the review timeline and the rejection language.</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Pull your current submittal log. Identify any submittal that has exceeded your contract review period.
That's a live exposure item. Resolve it today.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3</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WEDNESDAY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Spec vs.
Sub-
stitution</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"Know the difference between an approved substitution and a directed one."</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9</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Has a sub ever installed a substitution that created an installation problem
the original spec wouldn't have had? Who carried that cost?</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A sub who bids a specified product and gets directed to install something different has a legitimate claim path — the direction changed their scope. A sub who requests a substitution, gets it approved, and then encounters installation conditions the substitution wasn't designed for may also have a claim — depending on who represented the substitution's suitability. The PM who understands the difference between a voluntary substitution request and a directed substitution controls who carries the risk. Approval language matters. 'Approved as submitted' and 'approved as noted' are not the same sentence.</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Identify one approved substitution on your current project.
Who represented its suitability — the sub, the architect, or you? Make sure that's documented.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4</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THURSDAY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Closing
the Doors
Early</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"The PM who manages RFIs, submittals, and substitutions proactively never fights the claim."</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9</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Of the three topics this week — RFIs, submittals, and substitutions —
which one is the most unmanaged on your current project right now?</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The doors that open change orders for subs don't appear overnight. They open gradually — a slow RFI response here, an undocumented rejection there, a substitution approved without clear suitability language. The PM who closes these doors proactively never has to fight the claim, because the claim never gets traction. Weekly RFI review. Contract-compliant submittal turnarounds. Substitution approvals with explicit language. These aren't administrative tasks — they are your first line of defense against margin erosion.</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Set up a standing weekly review of your RFI log, submittal log, and substitution tracker.
If you don't have a substitution tracker — build one today.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5</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FRIDAY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The
Cumulative
Effect</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"A PM who doesn't manage all three gives the sub a roadmap to your contingency."</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9</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Have you ever seen a project where the change order log was full of sub claims
that all traced back to RFI delays, submittal rejections, or substitution disputes?</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Here's what unmanaged looks like: a sub submits an RFI that sits 45 days — no response. They submit a product rejected without a code basis — twice. They install a directed substitution and encounter conditions the product wasn't rated for. Each one alone is a problem. Together they become a pattern claim, which is harder to fight than any individual change order. A PM who lets all three run loses the claims, the owner's confidence, and the team's credibility for the next job.</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CLOSE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This week was about the doors. You now know where they are.
RFIs. Submittals. Substitutions. Manage all three — every week, on every project.
A sub should never find an open door you left unlocked.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Don’t Chase It — Huddle Deck</dc:title>
  <dc:subject/>
  <dc:creator>J. Micah Covey</dc:creator>
  <cp:keywords/>
  <dc:description>generated using python-pptx</dc:description>
  <cp:lastModifiedBy>J. Micah Covey</cp:lastModifiedBy>
  <cp:revision>1</cp:revision>
  <dcterms:created xsi:type="dcterms:W3CDTF">2013-01-27T09:14:16Z</dcterms:created>
  <dcterms:modified xsi:type="dcterms:W3CDTF">2013-01-27T09:15:58Z</dcterms:modified>
  <cp:category/>
</cp:coreProperties>
</file>